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59" autoAdjust="0"/>
    <p:restoredTop sz="91383" autoAdjust="0"/>
  </p:normalViewPr>
  <p:slideViewPr>
    <p:cSldViewPr snapToGrid="0">
      <p:cViewPr>
        <p:scale>
          <a:sx n="50" d="100"/>
          <a:sy n="50" d="100"/>
        </p:scale>
        <p:origin x="-432" y="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9445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880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112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997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503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3734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371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562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5024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54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26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2642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77686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6024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321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789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1D14A-2D8A-463B-ABF0-7F6EE76A963B}" type="datetimeFigureOut">
              <a:rPr lang="en-US" smtClean="0"/>
              <a:pPr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94F280-70D3-4DFA-8ADB-9C5F7AEE9E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738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Speech on workplace stress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cope with it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703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main focus of this speech is to </a:t>
            </a:r>
            <a:r>
              <a:rPr lang="en-US" dirty="0" smtClean="0"/>
              <a:t>recognize </a:t>
            </a:r>
            <a:r>
              <a:rPr lang="en-US" dirty="0"/>
              <a:t>the causes and solutions for stress </a:t>
            </a:r>
            <a:r>
              <a:rPr lang="en-US" dirty="0" smtClean="0"/>
              <a:t>within </a:t>
            </a:r>
            <a:r>
              <a:rPr lang="en-US" dirty="0"/>
              <a:t>the workplace. </a:t>
            </a:r>
          </a:p>
          <a:p>
            <a:pPr lvl="0"/>
            <a:r>
              <a:rPr lang="en-US" dirty="0"/>
              <a:t>The main sources of workplace stress can range from low salaries, lack of social and team support, excessive workloads and conflicting demands to perform.</a:t>
            </a:r>
          </a:p>
          <a:p>
            <a:pPr lvl="0"/>
            <a:r>
              <a:rPr lang="en-US" dirty="0"/>
              <a:t>Some people usually compound the problem by over eating, consumption of unhealthy foods and even engaging in activities such as </a:t>
            </a:r>
            <a:r>
              <a:rPr lang="en-US" dirty="0" smtClean="0"/>
              <a:t>smoking (Cooper, Cary L, and Susan </a:t>
            </a:r>
            <a:r>
              <a:rPr lang="en-US" dirty="0" smtClean="0"/>
              <a:t>Cartwright 71)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456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of stress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There are several steps that can be taken to ensure that workplace stress has been managed. The first step is to track down the stressors. </a:t>
            </a:r>
          </a:p>
          <a:p>
            <a:pPr lvl="0"/>
            <a:r>
              <a:rPr lang="en-US" dirty="0"/>
              <a:t>The second step includes developing healthy responses to the stress. </a:t>
            </a:r>
          </a:p>
          <a:p>
            <a:r>
              <a:rPr lang="en-US" dirty="0"/>
              <a:t>Establishing work and life boundaries and balances can also create an essential step in the management of workplace </a:t>
            </a:r>
            <a:r>
              <a:rPr lang="en-US" dirty="0" smtClean="0"/>
              <a:t>stress (Hicks, Trevor, and Caroline </a:t>
            </a:r>
            <a:r>
              <a:rPr lang="en-US" dirty="0" err="1" smtClean="0"/>
              <a:t>McSherry</a:t>
            </a:r>
            <a:r>
              <a:rPr lang="en-US" dirty="0" smtClean="0"/>
              <a:t> </a:t>
            </a:r>
            <a:r>
              <a:rPr lang="en-US" dirty="0" smtClean="0"/>
              <a:t>120)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059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Stressors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628" y="1825625"/>
            <a:ext cx="7451875" cy="4351338"/>
          </a:xfrm>
        </p:spPr>
      </p:pic>
    </p:spTree>
    <p:extLst>
      <p:ext uri="{BB962C8B-B14F-4D97-AF65-F5344CB8AC3E}">
        <p14:creationId xmlns:p14="http://schemas.microsoft.com/office/powerpoint/2010/main" xmlns="" val="174199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To sum it up, most interventions to reduce workplace stress can involve both organizational and individual approaches. </a:t>
            </a:r>
          </a:p>
          <a:p>
            <a:pPr lvl="0"/>
            <a:r>
              <a:rPr lang="en-US" dirty="0"/>
              <a:t>The individual approaches can include counseling of the individuals to identify their stressors and solutions to those problems.</a:t>
            </a:r>
          </a:p>
          <a:p>
            <a:pPr lvl="0"/>
            <a:r>
              <a:rPr lang="en-US" dirty="0"/>
              <a:t>Ensuring employees are relaxed and also providing efficient analysis of the interventions can also be an opportunity to reduce workplace stress and manage any stressful factors in the </a:t>
            </a:r>
            <a:r>
              <a:rPr lang="en-US" dirty="0" smtClean="0"/>
              <a:t>workplace (</a:t>
            </a:r>
            <a:r>
              <a:rPr lang="en-US" dirty="0" err="1" smtClean="0"/>
              <a:t>Dievernich</a:t>
            </a:r>
            <a:r>
              <a:rPr lang="en-US" dirty="0" smtClean="0"/>
              <a:t>, </a:t>
            </a:r>
            <a:r>
              <a:rPr lang="en-US" dirty="0" smtClean="0"/>
              <a:t>Frank, </a:t>
            </a:r>
            <a:r>
              <a:rPr lang="en-US" dirty="0" smtClean="0"/>
              <a:t>Kim </a:t>
            </a:r>
            <a:r>
              <a:rPr lang="en-US" dirty="0" smtClean="0"/>
              <a:t>Oliver, </a:t>
            </a:r>
            <a:r>
              <a:rPr lang="en-US" dirty="0" smtClean="0"/>
              <a:t>and </a:t>
            </a:r>
            <a:r>
              <a:rPr lang="en-US" dirty="0" err="1" smtClean="0"/>
              <a:t>Jie</a:t>
            </a:r>
            <a:r>
              <a:rPr lang="en-US" dirty="0" smtClean="0"/>
              <a:t> </a:t>
            </a:r>
            <a:r>
              <a:rPr lang="en-US" dirty="0" smtClean="0"/>
              <a:t>98)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0298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crucial to understand the nature of stress in work and its outcome before we can decrease or mild stress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Most interventions to </a:t>
            </a:r>
            <a:r>
              <a:rPr lang="en-US" dirty="0" smtClean="0"/>
              <a:t>decrease </a:t>
            </a:r>
            <a:r>
              <a:rPr lang="en-US" dirty="0" smtClean="0"/>
              <a:t>the risk to well-being related </a:t>
            </a:r>
            <a:r>
              <a:rPr lang="en-US" dirty="0" smtClean="0"/>
              <a:t>through </a:t>
            </a:r>
            <a:r>
              <a:rPr lang="en-US" dirty="0" smtClean="0"/>
              <a:t>stress </a:t>
            </a:r>
            <a:r>
              <a:rPr lang="en-US" dirty="0" smtClean="0"/>
              <a:t>within </a:t>
            </a:r>
            <a:r>
              <a:rPr lang="en-US" dirty="0" smtClean="0"/>
              <a:t>the workplace require </a:t>
            </a:r>
            <a:r>
              <a:rPr lang="en-US" dirty="0" smtClean="0"/>
              <a:t>together </a:t>
            </a:r>
            <a:r>
              <a:rPr lang="en-US" dirty="0" smtClean="0"/>
              <a:t>personal and organizational advances. </a:t>
            </a:r>
            <a:endParaRPr lang="en-US" dirty="0" smtClean="0"/>
          </a:p>
          <a:p>
            <a:r>
              <a:rPr lang="en-US" dirty="0" smtClean="0"/>
              <a:t>These approaches that can be employed include education, staffing levels, work schedules, personal surroundings, social support, power over employment, involvement, communication </a:t>
            </a:r>
            <a:r>
              <a:rPr lang="en-US" dirty="0" smtClean="0"/>
              <a:t>as well as </a:t>
            </a:r>
            <a:r>
              <a:rPr lang="en-US" dirty="0" smtClean="0"/>
              <a:t>one-to-one psychology services-clinical</a:t>
            </a:r>
            <a:r>
              <a:rPr lang="en-US" dirty="0" smtClean="0"/>
              <a:t>, </a:t>
            </a:r>
            <a:r>
              <a:rPr lang="en-US" dirty="0" smtClean="0"/>
              <a:t>health </a:t>
            </a:r>
            <a:r>
              <a:rPr lang="en-US" dirty="0" smtClean="0"/>
              <a:t>or else counseling (</a:t>
            </a:r>
            <a:r>
              <a:rPr lang="en-US" dirty="0" err="1" smtClean="0"/>
              <a:t>Hambler</a:t>
            </a:r>
            <a:r>
              <a:rPr lang="en-US" dirty="0" smtClean="0"/>
              <a:t> 417)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Workplace </a:t>
            </a:r>
            <a:r>
              <a:rPr lang="en-US" dirty="0" smtClean="0"/>
              <a:t>mental state treatments focused on people may be </a:t>
            </a:r>
            <a:r>
              <a:rPr lang="en-US" dirty="0" smtClean="0"/>
              <a:t>focused </a:t>
            </a:r>
            <a:r>
              <a:rPr lang="en-US" dirty="0" smtClean="0"/>
              <a:t>on </a:t>
            </a:r>
            <a:r>
              <a:rPr lang="en-US" dirty="0" smtClean="0"/>
              <a:t>moreover </a:t>
            </a:r>
            <a:r>
              <a:rPr lang="en-US" dirty="0" smtClean="0"/>
              <a:t>management </a:t>
            </a:r>
            <a:r>
              <a:rPr lang="en-US" dirty="0" smtClean="0"/>
              <a:t>otherwise </a:t>
            </a:r>
            <a:r>
              <a:rPr lang="en-US" dirty="0" smtClean="0"/>
              <a:t>psychological health </a:t>
            </a:r>
            <a:r>
              <a:rPr lang="en-US" dirty="0" smtClean="0"/>
              <a:t>endorsement </a:t>
            </a:r>
            <a:r>
              <a:rPr lang="en-US" dirty="0" smtClean="0"/>
              <a:t>such as cognitive-behavioral </a:t>
            </a:r>
            <a:r>
              <a:rPr lang="en-US" dirty="0" smtClean="0"/>
              <a:t>approach aiming </a:t>
            </a:r>
            <a:r>
              <a:rPr lang="en-US" dirty="0" smtClean="0"/>
              <a:t>stress </a:t>
            </a:r>
            <a:r>
              <a:rPr lang="en-US" dirty="0" smtClean="0"/>
              <a:t>decrease.</a:t>
            </a:r>
          </a:p>
          <a:p>
            <a:r>
              <a:rPr lang="en-US" dirty="0" smtClean="0"/>
              <a:t>Organizational-level work treatments may </a:t>
            </a:r>
            <a:r>
              <a:rPr lang="en-US" dirty="0" smtClean="0"/>
              <a:t>comprise </a:t>
            </a:r>
            <a:r>
              <a:rPr lang="en-US" dirty="0" smtClean="0"/>
              <a:t>policies that address prevention </a:t>
            </a:r>
            <a:r>
              <a:rPr lang="en-US" dirty="0" smtClean="0"/>
              <a:t>as well as premature </a:t>
            </a:r>
            <a:r>
              <a:rPr lang="en-US" dirty="0" smtClean="0"/>
              <a:t>intervention.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 smtClean="0"/>
              <a:t>is </a:t>
            </a:r>
            <a:r>
              <a:rPr lang="en-US" dirty="0" smtClean="0"/>
              <a:t>various proof </a:t>
            </a:r>
            <a:r>
              <a:rPr lang="en-US" dirty="0" smtClean="0"/>
              <a:t>that the </a:t>
            </a:r>
            <a:r>
              <a:rPr lang="en-US" dirty="0" smtClean="0"/>
              <a:t>incorporated </a:t>
            </a:r>
            <a:r>
              <a:rPr lang="en-US" dirty="0" smtClean="0"/>
              <a:t>approach to workplace mental state, regarding injury prevention through reducing workplace hazards, psychological health promotion, </a:t>
            </a:r>
            <a:r>
              <a:rPr lang="en-US" dirty="0" smtClean="0"/>
              <a:t>along with </a:t>
            </a:r>
            <a:r>
              <a:rPr lang="en-US" dirty="0" smtClean="0"/>
              <a:t>management of being sickness, allows the </a:t>
            </a:r>
            <a:r>
              <a:rPr lang="en-US" dirty="0" smtClean="0"/>
              <a:t>mainly </a:t>
            </a:r>
            <a:r>
              <a:rPr lang="en-US" dirty="0" smtClean="0"/>
              <a:t>comprehensive management </a:t>
            </a:r>
            <a:r>
              <a:rPr lang="en-US" dirty="0" smtClean="0"/>
              <a:t>of the </a:t>
            </a:r>
            <a:r>
              <a:rPr lang="en-US" dirty="0" smtClean="0"/>
              <a:t>mental health </a:t>
            </a:r>
            <a:r>
              <a:rPr lang="en-US" dirty="0" smtClean="0"/>
              <a:t>requirements.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Counseling is when we get together to solve a specific issue. Everybody in this group helps to determine the reasons. </a:t>
            </a:r>
            <a:endParaRPr lang="en-US" dirty="0" smtClean="0"/>
          </a:p>
          <a:p>
            <a:r>
              <a:rPr lang="en-US" dirty="0" smtClean="0"/>
              <a:t>Some of the job choices for people with a degree in counseling or management include business counselor, mental state counselor or education counselor.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 smtClean="0"/>
              <a:t>careers will involve helping people recognize issues in their lives and take ways to improve their quality of life through good choices, or leading students as they take business </a:t>
            </a:r>
            <a:r>
              <a:rPr lang="en-US" dirty="0" smtClean="0"/>
              <a:t>choices (</a:t>
            </a:r>
            <a:r>
              <a:rPr lang="en-US" dirty="0" smtClean="0"/>
              <a:t>Pascoe, Ashleigh, </a:t>
            </a:r>
            <a:r>
              <a:rPr lang="en-US" dirty="0" smtClean="0"/>
              <a:t>Lauren, </a:t>
            </a:r>
            <a:r>
              <a:rPr lang="en-US" dirty="0" smtClean="0"/>
              <a:t>and Naomi </a:t>
            </a:r>
            <a:r>
              <a:rPr lang="en-US" dirty="0" smtClean="0"/>
              <a:t>82)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Cooper, Cary L, and Susan Cartwright. </a:t>
            </a:r>
            <a:r>
              <a:rPr lang="en-US" i="1" dirty="0" smtClean="0"/>
              <a:t>Managing Workplace Stress</a:t>
            </a:r>
            <a:r>
              <a:rPr lang="en-US" dirty="0" smtClean="0"/>
              <a:t>. London: SAGE, 2017. Print.</a:t>
            </a:r>
          </a:p>
          <a:p>
            <a:r>
              <a:rPr lang="en-US" dirty="0" err="1" smtClean="0"/>
              <a:t>Dievernich</a:t>
            </a:r>
            <a:r>
              <a:rPr lang="en-US" dirty="0" smtClean="0"/>
              <a:t>, Frank EP, Kim Oliver </a:t>
            </a:r>
            <a:r>
              <a:rPr lang="en-US" dirty="0" err="1" smtClean="0"/>
              <a:t>Tokarski</a:t>
            </a:r>
            <a:r>
              <a:rPr lang="en-US" dirty="0" smtClean="0"/>
              <a:t>, and </a:t>
            </a:r>
            <a:r>
              <a:rPr lang="en-US" dirty="0" err="1" smtClean="0"/>
              <a:t>Jie</a:t>
            </a:r>
            <a:r>
              <a:rPr lang="en-US" dirty="0" smtClean="0"/>
              <a:t> Gong. </a:t>
            </a:r>
            <a:r>
              <a:rPr lang="en-US" i="1" dirty="0" smtClean="0"/>
              <a:t>Change Management and the Human Factor</a:t>
            </a:r>
            <a:r>
              <a:rPr lang="en-US" dirty="0" smtClean="0"/>
              <a:t>. Springer International </a:t>
            </a:r>
            <a:r>
              <a:rPr lang="en-US" dirty="0" err="1" smtClean="0"/>
              <a:t>Pu</a:t>
            </a:r>
            <a:r>
              <a:rPr lang="en-US" dirty="0" smtClean="0"/>
              <a:t>, 2016.</a:t>
            </a:r>
          </a:p>
          <a:p>
            <a:r>
              <a:rPr lang="en-US" dirty="0" err="1" smtClean="0"/>
              <a:t>Hambler</a:t>
            </a:r>
            <a:r>
              <a:rPr lang="en-US" dirty="0" smtClean="0"/>
              <a:t>, Andrew. "Managing workplace religious expression within the legal constraints." </a:t>
            </a:r>
            <a:r>
              <a:rPr lang="en-US" i="1" dirty="0" smtClean="0"/>
              <a:t>Employee Relations</a:t>
            </a:r>
            <a:r>
              <a:rPr lang="en-US" dirty="0" smtClean="0"/>
              <a:t> 38.3 (2016): 406-419.</a:t>
            </a:r>
          </a:p>
          <a:p>
            <a:r>
              <a:rPr lang="en-US" dirty="0" smtClean="0"/>
              <a:t>Hicks, Trevor, and Caroline </a:t>
            </a:r>
            <a:r>
              <a:rPr lang="en-US" dirty="0" err="1" smtClean="0"/>
              <a:t>McSherry</a:t>
            </a:r>
            <a:r>
              <a:rPr lang="en-US" dirty="0" smtClean="0"/>
              <a:t>. </a:t>
            </a:r>
            <a:r>
              <a:rPr lang="en-US" i="1" dirty="0" smtClean="0"/>
              <a:t>A Guide to Managing Workplace Stress</a:t>
            </a:r>
            <a:r>
              <a:rPr lang="en-US" dirty="0" smtClean="0"/>
              <a:t>. Boca Raton, </a:t>
            </a:r>
            <a:r>
              <a:rPr lang="en-US" dirty="0" err="1" smtClean="0"/>
              <a:t>Fla</a:t>
            </a:r>
            <a:r>
              <a:rPr lang="en-US" dirty="0" smtClean="0"/>
              <a:t>: Universal Publishers, 2016. Print.</a:t>
            </a:r>
          </a:p>
          <a:p>
            <a:r>
              <a:rPr lang="en-US" dirty="0" smtClean="0"/>
              <a:t>Pascoe, Ashleigh, Lauren Breen, and Naomi Cocks. "Being prepared for working in palliative care: The speech pathology perspective." </a:t>
            </a:r>
            <a:r>
              <a:rPr lang="en-US" i="1" dirty="0" smtClean="0"/>
              <a:t>Journal of Clinical Practice in Speech-Language Pathology</a:t>
            </a:r>
            <a:r>
              <a:rPr lang="en-US" dirty="0" smtClean="0"/>
              <a:t> 17.2 (2015): 82-84.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517416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</TotalTime>
  <Words>510</Words>
  <Application>Microsoft Office PowerPoint</Application>
  <PresentationFormat>Custom</PresentationFormat>
  <Paragraphs>31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Facet</vt:lpstr>
      <vt:lpstr>Speech on workplace stress </vt:lpstr>
      <vt:lpstr>Introduction</vt:lpstr>
      <vt:lpstr>Management of stress </vt:lpstr>
      <vt:lpstr>Stressors </vt:lpstr>
      <vt:lpstr>Conclusion </vt:lpstr>
      <vt:lpstr>stress</vt:lpstr>
      <vt:lpstr>Slide 7</vt:lpstr>
      <vt:lpstr>Slide 8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on workplace stress</dc:title>
  <dc:creator>Titus</dc:creator>
  <cp:lastModifiedBy>hp</cp:lastModifiedBy>
  <cp:revision>7</cp:revision>
  <dcterms:created xsi:type="dcterms:W3CDTF">2019-11-13T04:18:44Z</dcterms:created>
  <dcterms:modified xsi:type="dcterms:W3CDTF">2019-11-14T19:00:57Z</dcterms:modified>
</cp:coreProperties>
</file>